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69" r:id="rId4"/>
    <p:sldId id="277" r:id="rId5"/>
    <p:sldId id="278" r:id="rId6"/>
    <p:sldId id="264" r:id="rId7"/>
    <p:sldId id="285" r:id="rId8"/>
    <p:sldId id="283" r:id="rId9"/>
    <p:sldId id="284" r:id="rId10"/>
    <p:sldId id="276" r:id="rId11"/>
    <p:sldId id="279" r:id="rId12"/>
    <p:sldId id="286" r:id="rId13"/>
    <p:sldId id="281" r:id="rId14"/>
    <p:sldId id="267" r:id="rId15"/>
    <p:sldId id="275" r:id="rId16"/>
    <p:sldId id="268" r:id="rId17"/>
  </p:sldIdLst>
  <p:sldSz cx="12192000" cy="6858000"/>
  <p:notesSz cx="6858000" cy="9144000"/>
  <p:embeddedFontLst>
    <p:embeddedFont>
      <p:font typeface="Lexend" panose="020B0604020202020204" charset="0"/>
      <p:regular r:id="rId19"/>
      <p:bold r:id="rId20"/>
    </p:embeddedFont>
    <p:embeddedFont>
      <p:font typeface="Open Sans" panose="020B0606030504020204" pitchFamily="34" charset="0"/>
      <p:regular r:id="rId21"/>
      <p:bold r:id="rId22"/>
      <p:italic r:id="rId23"/>
      <p:boldItalic r:id="rId24"/>
    </p:embeddedFont>
    <p:embeddedFont>
      <p:font typeface="Play" panose="020B0604020202020204" charset="0"/>
      <p:regular r:id="rId25"/>
      <p:bold r:id="rId26"/>
    </p:embeddedFont>
    <p:embeddedFont>
      <p:font typeface="Poppins" panose="00000500000000000000" pitchFamily="2" charset="0"/>
      <p:regular r:id="rId27"/>
      <p:bold r:id="rId28"/>
      <p:italic r:id="rId29"/>
      <p:boldItalic r:id="rId30"/>
    </p:embeddedFont>
    <p:embeddedFont>
      <p:font typeface="Poppins Medium" panose="00000600000000000000" pitchFamily="2" charset="0"/>
      <p:regular r:id="rId31"/>
      <p:bold r:id="rId32"/>
      <p:italic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5" roundtripDataSignature="AMtx7mihNSh0nE7P5bmNZynwZ07PSv3TU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92D33"/>
    <a:srgbClr val="2128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2645" autoAdjust="0"/>
  </p:normalViewPr>
  <p:slideViewPr>
    <p:cSldViewPr snapToGrid="0">
      <p:cViewPr varScale="1">
        <p:scale>
          <a:sx n="94" d="100"/>
          <a:sy n="94" d="100"/>
        </p:scale>
        <p:origin x="119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9" Type="http://schemas.openxmlformats.org/officeDocument/2006/relationships/tableStyles" Target="tableStyles.xml"/><Relationship Id="rId21" Type="http://schemas.openxmlformats.org/officeDocument/2006/relationships/font" Target="fonts/font3.fntdata"/><Relationship Id="rId34" Type="http://schemas.openxmlformats.org/officeDocument/2006/relationships/font" Target="fonts/font1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font" Target="fonts/font15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customschemas.google.com/relationships/presentationmetadata" Target="meta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tr-TR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8787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4973623901_0_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 dirty="0"/>
              <a:t>This guide walks you through creating and integrating a custom module into your ABP application. 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 dirty="0"/>
              <a:t>Showing how to setup required apps. Creating main application and sub module. And how to reference it into your main app.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700" dirty="0"/>
              <a:t>A basic step by step tutorial for module usage.</a:t>
            </a:r>
            <a:endParaRPr sz="700" dirty="0"/>
          </a:p>
        </p:txBody>
      </p:sp>
      <p:sp>
        <p:nvSpPr>
          <p:cNvPr id="158" name="Google Shape;158;g34973623901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898609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4973623901_0_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tabLst/>
              <a:defRPr/>
            </a:pPr>
            <a:r>
              <a:rPr lang="en-US" sz="1050" dirty="0"/>
              <a:t>The article outlines an AI-first blueprint for .NET apps: use smart UIs, embed ML/LLM intelligence, build scalable AI-ready infrastructure, and create new roles for AI-driven teams. The core message: design with AI at the center for future-proof, intelligent enterprise applications.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700" dirty="0"/>
          </a:p>
        </p:txBody>
      </p:sp>
      <p:sp>
        <p:nvSpPr>
          <p:cNvPr id="158" name="Google Shape;158;g34973623901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7733388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>
          <a:extLst>
            <a:ext uri="{FF2B5EF4-FFF2-40B4-BE49-F238E27FC236}">
              <a16:creationId xmlns:a16="http://schemas.microsoft.com/office/drawing/2014/main" id="{DBDDC01A-85D9-93CA-366C-E9405D9A22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4973623901_0_12:notes">
            <a:extLst>
              <a:ext uri="{FF2B5EF4-FFF2-40B4-BE49-F238E27FC236}">
                <a16:creationId xmlns:a16="http://schemas.microsoft.com/office/drawing/2014/main" id="{EBD203BA-7B0A-6A72-C65B-579A7B790E5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tabLst/>
              <a:defRPr/>
            </a:pPr>
            <a:r>
              <a:rPr lang="en-US" sz="1050" dirty="0"/>
              <a:t>The article outlines an AI-first blueprint for .NET apps: use smart UIs, embed ML/LLM intelligence, build scalable AI-ready infrastructure, and create new roles for AI-driven teams. The core message: design with AI at the center for future-proof, intelligent enterprise applications.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700" dirty="0"/>
          </a:p>
        </p:txBody>
      </p:sp>
      <p:sp>
        <p:nvSpPr>
          <p:cNvPr id="158" name="Google Shape;158;g34973623901_0_12:notes">
            <a:extLst>
              <a:ext uri="{FF2B5EF4-FFF2-40B4-BE49-F238E27FC236}">
                <a16:creationId xmlns:a16="http://schemas.microsoft.com/office/drawing/2014/main" id="{23B8D5FD-F33B-6FB5-4A86-66254BE8D00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4120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4973623901_0_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700" dirty="0"/>
              <a:t>15.000 visitors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700" dirty="0"/>
              <a:t>500 speakers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700" dirty="0"/>
              <a:t>11 Stages .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700" dirty="0"/>
              <a:t>Each session 30 mins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700" dirty="0"/>
              <a:t>3 different buildings in a large expo center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700" dirty="0"/>
              <a:t>Mostly topics are AI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700" dirty="0"/>
              <a:t>Developers from Mercedes, GitHub, Microsoft, Docker, Windsurf talked…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700" dirty="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700" dirty="0"/>
          </a:p>
        </p:txBody>
      </p:sp>
      <p:sp>
        <p:nvSpPr>
          <p:cNvPr id="158" name="Google Shape;158;g34973623901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195617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6a76edf6e9_0_5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700" dirty="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700" dirty="0"/>
          </a:p>
        </p:txBody>
      </p:sp>
      <p:sp>
        <p:nvSpPr>
          <p:cNvPr id="180" name="Google Shape;180;g36a76edf6e9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6a76edf6e9_0_5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700" dirty="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700" dirty="0"/>
          </a:p>
        </p:txBody>
      </p:sp>
      <p:sp>
        <p:nvSpPr>
          <p:cNvPr id="180" name="Google Shape;180;g36a76edf6e9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081888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90" name="Google Shape;19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900" dirty="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5" name="Google Shape;10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4973623901_0_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dirty="0"/>
              <a:t>The blog explains how to use </a:t>
            </a:r>
            <a:r>
              <a:rPr lang="en-US" sz="1400" b="1" dirty="0" err="1"/>
              <a:t>MailDev</a:t>
            </a:r>
            <a:r>
              <a:rPr lang="en-US" sz="1400" dirty="0"/>
              <a:t> with ABP Framework to easily view outgoing emails during development. It covers running </a:t>
            </a:r>
            <a:r>
              <a:rPr lang="en-US" sz="1400" dirty="0" err="1"/>
              <a:t>MailDev</a:t>
            </a:r>
            <a:r>
              <a:rPr lang="en-US" sz="1400" dirty="0"/>
              <a:t> via Docker, creating a </a:t>
            </a:r>
            <a:r>
              <a:rPr lang="en-US" sz="1400" dirty="0" err="1"/>
              <a:t>passwordless</a:t>
            </a:r>
            <a:r>
              <a:rPr lang="en-US" sz="1400" dirty="0"/>
              <a:t> email sender for dev environments, swapping the default email sender in debug mode, and updating SMTP config. Result: You can see all dev emails in </a:t>
            </a:r>
            <a:r>
              <a:rPr lang="en-US" sz="1400" dirty="0" err="1"/>
              <a:t>MailDev’s</a:t>
            </a:r>
            <a:r>
              <a:rPr lang="en-US" sz="1400" dirty="0"/>
              <a:t> web UI at </a:t>
            </a:r>
            <a:r>
              <a:rPr lang="en-US" sz="1400" dirty="0">
                <a:hlinkClick r:id="rId3"/>
              </a:rPr>
              <a:t>localhost:8787</a:t>
            </a:r>
            <a:r>
              <a:rPr lang="en-US" sz="1400" dirty="0"/>
              <a:t>.</a:t>
            </a:r>
            <a:endParaRPr sz="700" dirty="0"/>
          </a:p>
        </p:txBody>
      </p:sp>
      <p:sp>
        <p:nvSpPr>
          <p:cNvPr id="158" name="Google Shape;158;g34973623901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6366267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4973623901_0_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 dirty="0"/>
              <a:t>Shows how to securely add </a:t>
            </a:r>
            <a:r>
              <a:rPr lang="en-US" sz="1050" dirty="0" err="1"/>
              <a:t>Hangfire</a:t>
            </a:r>
            <a:r>
              <a:rPr lang="en-US" sz="1050" dirty="0"/>
              <a:t> Dashboard (a background job management UI) to an ABP API project using JWT authentication. It covers the steps for configuring authentication and integrating the dashboard, so only logged-in users can access it, making job monitoring and management both easy and secure.</a:t>
            </a:r>
            <a:endParaRPr sz="700" dirty="0"/>
          </a:p>
        </p:txBody>
      </p:sp>
      <p:sp>
        <p:nvSpPr>
          <p:cNvPr id="158" name="Google Shape;158;g34973623901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678746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4973623901_0_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 b="0" i="0" dirty="0">
                <a:solidFill>
                  <a:srgbClr val="111827"/>
                </a:solidFill>
                <a:effectLst/>
                <a:latin typeface="Open Sans" panose="020B0606030504020204" pitchFamily="34" charset="0"/>
              </a:rPr>
              <a:t>This lesson introduces the requirements for developing a Blazor </a:t>
            </a:r>
            <a:r>
              <a:rPr lang="en-US" sz="1050" b="0" i="0" dirty="0" err="1">
                <a:solidFill>
                  <a:srgbClr val="111827"/>
                </a:solidFill>
                <a:effectLst/>
                <a:latin typeface="Open Sans" panose="020B0606030504020204" pitchFamily="34" charset="0"/>
              </a:rPr>
              <a:t>WebAssembly</a:t>
            </a:r>
            <a:r>
              <a:rPr lang="en-US" sz="1050" b="0" i="0" dirty="0">
                <a:solidFill>
                  <a:srgbClr val="111827"/>
                </a:solidFill>
                <a:effectLst/>
                <a:latin typeface="Open Sans" panose="020B0606030504020204" pitchFamily="34" charset="0"/>
              </a:rPr>
              <a:t> app using ABP. It covers the necessary system specifications, software tools, and development environment. </a:t>
            </a:r>
            <a:endParaRPr sz="700" dirty="0"/>
          </a:p>
        </p:txBody>
      </p:sp>
      <p:sp>
        <p:nvSpPr>
          <p:cNvPr id="158" name="Google Shape;158;g34973623901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114628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4973623901_0_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 b="0" i="0" dirty="0">
                <a:solidFill>
                  <a:srgbClr val="69707B"/>
                </a:solidFill>
                <a:effectLst/>
                <a:latin typeface="Poppins" panose="00000500000000000000" pitchFamily="2" charset="0"/>
              </a:rPr>
              <a:t>This video shows how to set up a Blazor </a:t>
            </a:r>
            <a:r>
              <a:rPr lang="en-US" sz="1050" b="0" i="0" dirty="0" err="1">
                <a:solidFill>
                  <a:srgbClr val="69707B"/>
                </a:solidFill>
                <a:effectLst/>
                <a:latin typeface="Poppins" panose="00000500000000000000" pitchFamily="2" charset="0"/>
              </a:rPr>
              <a:t>WebAssembly</a:t>
            </a:r>
            <a:r>
              <a:rPr lang="en-US" sz="1050" b="0" i="0" dirty="0">
                <a:solidFill>
                  <a:srgbClr val="69707B"/>
                </a:solidFill>
                <a:effectLst/>
                <a:latin typeface="Poppins" panose="00000500000000000000" pitchFamily="2" charset="0"/>
              </a:rPr>
              <a:t> Application in ABP Suite</a:t>
            </a:r>
            <a:endParaRPr sz="700" dirty="0"/>
          </a:p>
        </p:txBody>
      </p:sp>
      <p:sp>
        <p:nvSpPr>
          <p:cNvPr id="158" name="Google Shape;158;g34973623901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>
          <a:extLst>
            <a:ext uri="{FF2B5EF4-FFF2-40B4-BE49-F238E27FC236}">
              <a16:creationId xmlns:a16="http://schemas.microsoft.com/office/drawing/2014/main" id="{7EFC1970-97DC-DC6A-8A23-0067990620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4973623901_0_12:notes">
            <a:extLst>
              <a:ext uri="{FF2B5EF4-FFF2-40B4-BE49-F238E27FC236}">
                <a16:creationId xmlns:a16="http://schemas.microsoft.com/office/drawing/2014/main" id="{567EB9D8-FB9A-A4B7-08E3-6ABC3BF6EA7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700" dirty="0"/>
              <a:t>Lesson 2- creating a new Blazor </a:t>
            </a:r>
            <a:r>
              <a:rPr lang="en-US" sz="700" dirty="0" err="1"/>
              <a:t>WebAssembly</a:t>
            </a:r>
            <a:r>
              <a:rPr lang="en-US" sz="700" dirty="0"/>
              <a:t> via ABP Suite</a:t>
            </a:r>
            <a:endParaRPr sz="700" dirty="0"/>
          </a:p>
        </p:txBody>
      </p:sp>
      <p:sp>
        <p:nvSpPr>
          <p:cNvPr id="158" name="Google Shape;158;g34973623901_0_12:notes">
            <a:extLst>
              <a:ext uri="{FF2B5EF4-FFF2-40B4-BE49-F238E27FC236}">
                <a16:creationId xmlns:a16="http://schemas.microsoft.com/office/drawing/2014/main" id="{FA669F38-E1E8-7836-E511-C90E5FCD0DF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9363309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>
          <a:extLst>
            <a:ext uri="{FF2B5EF4-FFF2-40B4-BE49-F238E27FC236}">
              <a16:creationId xmlns:a16="http://schemas.microsoft.com/office/drawing/2014/main" id="{FB2E14ED-DB2E-ADA3-F491-2124A0436C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4973623901_0_12:notes">
            <a:extLst>
              <a:ext uri="{FF2B5EF4-FFF2-40B4-BE49-F238E27FC236}">
                <a16:creationId xmlns:a16="http://schemas.microsoft.com/office/drawing/2014/main" id="{E19AE12B-180C-5395-4EAA-400A20A1F22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700" dirty="0"/>
              <a:t>Lesson 3- Explaining Roles</a:t>
            </a:r>
            <a:endParaRPr sz="700" dirty="0"/>
          </a:p>
        </p:txBody>
      </p:sp>
      <p:sp>
        <p:nvSpPr>
          <p:cNvPr id="158" name="Google Shape;158;g34973623901_0_12:notes">
            <a:extLst>
              <a:ext uri="{FF2B5EF4-FFF2-40B4-BE49-F238E27FC236}">
                <a16:creationId xmlns:a16="http://schemas.microsoft.com/office/drawing/2014/main" id="{D570DB08-28FD-7A07-01FD-131EEF3B3F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6375953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>
          <a:extLst>
            <a:ext uri="{FF2B5EF4-FFF2-40B4-BE49-F238E27FC236}">
              <a16:creationId xmlns:a16="http://schemas.microsoft.com/office/drawing/2014/main" id="{0A27614B-04D9-4DC0-B0F1-2EF31A1D70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4973623901_0_12:notes">
            <a:extLst>
              <a:ext uri="{FF2B5EF4-FFF2-40B4-BE49-F238E27FC236}">
                <a16:creationId xmlns:a16="http://schemas.microsoft.com/office/drawing/2014/main" id="{0806B603-C3DD-4EF8-E829-FD27D302FC3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700" dirty="0"/>
              <a:t>Lesson 4- extending the Identity User entity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700" dirty="0"/>
          </a:p>
        </p:txBody>
      </p:sp>
      <p:sp>
        <p:nvSpPr>
          <p:cNvPr id="158" name="Google Shape;158;g34973623901_0_12:notes">
            <a:extLst>
              <a:ext uri="{FF2B5EF4-FFF2-40B4-BE49-F238E27FC236}">
                <a16:creationId xmlns:a16="http://schemas.microsoft.com/office/drawing/2014/main" id="{2A571DE0-8536-E664-AF95-7F2DA0D29E8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91945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şlık Slaydı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5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5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şlık ve Dikey Metin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4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key Başlık ve Metin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5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şlık ve İçerik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ölüm Üst Bilgisi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7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57575"/>
              </a:buClr>
              <a:buSzPts val="2400"/>
              <a:buNone/>
              <a:defRPr sz="2400">
                <a:solidFill>
                  <a:srgbClr val="757575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2000"/>
              <a:buNone/>
              <a:defRPr sz="2000">
                <a:solidFill>
                  <a:srgbClr val="757575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800"/>
              <a:buNone/>
              <a:defRPr sz="1800">
                <a:solidFill>
                  <a:srgbClr val="757575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İki İçerik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Karşılaştırma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Yalnızca Başlık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oş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şlıklı İçerik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2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12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şlıklı Resim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3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3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  <a:defRPr sz="4400" b="0" i="0" u="none" strike="noStrike" cap="non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9FBD3131-6722-4000-BD4E-D79704BF47BE}"/>
              </a:ext>
            </a:extLst>
          </p:cNvPr>
          <p:cNvGrpSpPr/>
          <p:nvPr/>
        </p:nvGrpSpPr>
        <p:grpSpPr>
          <a:xfrm>
            <a:off x="7927698" y="4400031"/>
            <a:ext cx="4163853" cy="2130944"/>
            <a:chOff x="7159194" y="4235064"/>
            <a:chExt cx="4163853" cy="2130944"/>
          </a:xfrm>
        </p:grpSpPr>
        <p:pic>
          <p:nvPicPr>
            <p:cNvPr id="92" name="Google Shape;92;p1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7159194" y="4294052"/>
              <a:ext cx="360000" cy="36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3" name="Google Shape;93;p1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7159195" y="4878587"/>
              <a:ext cx="318352" cy="31835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4" name="Google Shape;94;p1"/>
            <p:cNvSpPr txBox="1"/>
            <p:nvPr/>
          </p:nvSpPr>
          <p:spPr>
            <a:xfrm>
              <a:off x="7566192" y="4235064"/>
              <a:ext cx="2872935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D33"/>
                </a:buClr>
                <a:buSzPts val="1500"/>
                <a:buFont typeface="Poppins"/>
                <a:buNone/>
              </a:pPr>
              <a:r>
                <a:rPr lang="en-US" sz="2000" b="0" i="0" u="none" strike="noStrike" cap="none" dirty="0">
                  <a:solidFill>
                    <a:srgbClr val="4E5258"/>
                  </a:solidFill>
                  <a:uFill>
                    <a:noFill/>
                  </a:uFill>
                  <a:latin typeface="Poppins"/>
                  <a:ea typeface="Poppins"/>
                  <a:cs typeface="Poppins"/>
                  <a:sym typeface="Poppins"/>
                </a:rPr>
                <a:t>x.com/alperebicoglu </a:t>
              </a:r>
              <a:endParaRPr sz="2000" b="0" i="0" u="none" strike="noStrike" cap="none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95" name="Google Shape;95;p1"/>
            <p:cNvSpPr txBox="1"/>
            <p:nvPr/>
          </p:nvSpPr>
          <p:spPr>
            <a:xfrm>
              <a:off x="7566192" y="4811182"/>
              <a:ext cx="3289493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D33"/>
                </a:buClr>
                <a:buSzPts val="1500"/>
                <a:buFont typeface="Poppins"/>
                <a:buNone/>
              </a:pPr>
              <a:r>
                <a:rPr lang="tr-TR" sz="2000" b="0" i="0" u="none" strike="noStrike" cap="none" dirty="0">
                  <a:solidFill>
                    <a:srgbClr val="4E5258"/>
                  </a:solidFill>
                  <a:uFill>
                    <a:noFill/>
                  </a:uFill>
                  <a:latin typeface="Poppins"/>
                  <a:ea typeface="Poppins"/>
                  <a:cs typeface="Poppins"/>
                  <a:sym typeface="Poppins"/>
                </a:rPr>
                <a:t>github.com/ebicoglu</a:t>
              </a:r>
              <a:endParaRPr sz="2000" b="0" i="0" u="none" strike="noStrike" cap="none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99" name="Google Shape;99;p1"/>
            <p:cNvSpPr txBox="1"/>
            <p:nvPr/>
          </p:nvSpPr>
          <p:spPr>
            <a:xfrm>
              <a:off x="7566192" y="5963417"/>
              <a:ext cx="3756855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D33"/>
                </a:buClr>
                <a:buSzPts val="1500"/>
                <a:buFont typeface="Poppins"/>
                <a:buNone/>
              </a:pPr>
              <a:r>
                <a:rPr lang="tr-TR" sz="2000" b="0" i="0" u="none" strike="noStrike" cap="none" dirty="0">
                  <a:solidFill>
                    <a:srgbClr val="4E5258"/>
                  </a:solidFill>
                  <a:uFill>
                    <a:noFill/>
                  </a:uFill>
                  <a:latin typeface="Poppins"/>
                  <a:ea typeface="Poppins"/>
                  <a:cs typeface="Poppins"/>
                  <a:sym typeface="Poppins"/>
                </a:rPr>
                <a:t>medium.com/@alperonline</a:t>
              </a:r>
              <a:endParaRPr lang="tr-TR" sz="2000" b="0" i="0" u="none" strike="noStrike" cap="none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1DF1FE2-76E6-4D08-BC9B-C789D1657FC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168829" y="6006008"/>
              <a:ext cx="360000" cy="36000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AE224ED-7066-4AC0-9174-2898BB38DEF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168829" y="5421474"/>
              <a:ext cx="360000" cy="360000"/>
            </a:xfrm>
            <a:prstGeom prst="rect">
              <a:avLst/>
            </a:prstGeom>
          </p:spPr>
        </p:pic>
        <p:sp>
          <p:nvSpPr>
            <p:cNvPr id="22" name="Google Shape;99;p1">
              <a:extLst>
                <a:ext uri="{FF2B5EF4-FFF2-40B4-BE49-F238E27FC236}">
                  <a16:creationId xmlns:a16="http://schemas.microsoft.com/office/drawing/2014/main" id="{EB7EE08C-0C95-4D42-9101-734F44DEC6A3}"/>
                </a:ext>
              </a:extLst>
            </p:cNvPr>
            <p:cNvSpPr txBox="1"/>
            <p:nvPr/>
          </p:nvSpPr>
          <p:spPr>
            <a:xfrm>
              <a:off x="7566192" y="5387300"/>
              <a:ext cx="3756855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D33"/>
                </a:buClr>
                <a:buSzPts val="1500"/>
                <a:buFont typeface="Poppins"/>
                <a:buNone/>
              </a:pPr>
              <a:r>
                <a:rPr lang="tr-TR" sz="2000" b="0" i="0" u="none" strike="noStrike" cap="none" dirty="0">
                  <a:solidFill>
                    <a:srgbClr val="4E5258"/>
                  </a:solidFill>
                  <a:uFill>
                    <a:noFill/>
                  </a:uFill>
                  <a:latin typeface="Poppins"/>
                  <a:ea typeface="Poppins"/>
                  <a:cs typeface="Poppins"/>
                  <a:sym typeface="Poppins"/>
                </a:rPr>
                <a:t>linkedin.com/in/ebicoglu</a:t>
              </a:r>
              <a:endParaRPr lang="tr-TR" sz="2000" b="0" i="0" u="none" strike="noStrike" cap="none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5A0AFEC-1156-4E34-973D-28904ADE117A}"/>
              </a:ext>
            </a:extLst>
          </p:cNvPr>
          <p:cNvGrpSpPr/>
          <p:nvPr/>
        </p:nvGrpSpPr>
        <p:grpSpPr>
          <a:xfrm>
            <a:off x="560522" y="5096333"/>
            <a:ext cx="4513940" cy="1254642"/>
            <a:chOff x="738544" y="4645036"/>
            <a:chExt cx="4513940" cy="1254642"/>
          </a:xfrm>
        </p:grpSpPr>
        <p:sp>
          <p:nvSpPr>
            <p:cNvPr id="91" name="Google Shape;91;p1"/>
            <p:cNvSpPr txBox="1"/>
            <p:nvPr/>
          </p:nvSpPr>
          <p:spPr>
            <a:xfrm>
              <a:off x="2090161" y="5295536"/>
              <a:ext cx="2853979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rmAutofit fontScale="92500" lnSpcReduction="20000"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5258"/>
                </a:buClr>
                <a:buSzPct val="100000"/>
                <a:buFont typeface="Poppins"/>
                <a:buNone/>
              </a:pPr>
              <a:r>
                <a:rPr lang="en-US" sz="1800" dirty="0">
                  <a:solidFill>
                    <a:srgbClr val="4E5258"/>
                  </a:solidFill>
                  <a:latin typeface="Poppins"/>
                  <a:ea typeface="Poppins"/>
                  <a:cs typeface="Poppins"/>
                  <a:sym typeface="Poppins"/>
                </a:rPr>
                <a:t>Co-Founder of Volosoft</a:t>
              </a:r>
              <a:endParaRPr sz="1800" b="0" i="0" u="none" strike="noStrike" cap="none" dirty="0">
                <a:solidFill>
                  <a:srgbClr val="545C67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1D272CC1-748E-4B0C-87F5-83BE1252308C}"/>
                </a:ext>
              </a:extLst>
            </p:cNvPr>
            <p:cNvGrpSpPr/>
            <p:nvPr/>
          </p:nvGrpSpPr>
          <p:grpSpPr>
            <a:xfrm>
              <a:off x="738544" y="4645036"/>
              <a:ext cx="4513940" cy="1254642"/>
              <a:chOff x="738544" y="4645036"/>
              <a:chExt cx="4513940" cy="1254642"/>
            </a:xfrm>
          </p:grpSpPr>
          <p:sp>
            <p:nvSpPr>
              <p:cNvPr id="90" name="Google Shape;90;p1"/>
              <p:cNvSpPr txBox="1"/>
              <p:nvPr/>
            </p:nvSpPr>
            <p:spPr>
              <a:xfrm>
                <a:off x="2090161" y="4775609"/>
                <a:ext cx="3162323" cy="507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92D33"/>
                  </a:buClr>
                  <a:buSzPts val="2800"/>
                  <a:buFont typeface="Poppins Medium"/>
                  <a:buNone/>
                </a:pPr>
                <a:r>
                  <a:rPr lang="en-US" sz="2800" b="0" i="0" u="none" strike="noStrike" cap="none" dirty="0">
                    <a:solidFill>
                      <a:srgbClr val="292D33"/>
                    </a:solidFill>
                    <a:latin typeface="Poppins Medium"/>
                    <a:ea typeface="Poppins Medium"/>
                    <a:cs typeface="Poppins Medium"/>
                    <a:sym typeface="Poppins Medium"/>
                  </a:rPr>
                  <a:t>Alper EBICOGLU</a:t>
                </a:r>
                <a:endParaRPr sz="2800" b="0" i="0" u="none" strike="noStrike" cap="none" dirty="0">
                  <a:solidFill>
                    <a:srgbClr val="292D33"/>
                  </a:solidFill>
                  <a:latin typeface="Poppins Medium"/>
                  <a:ea typeface="Poppins Medium"/>
                  <a:cs typeface="Poppins Medium"/>
                  <a:sym typeface="Poppins Medium"/>
                </a:endParaRPr>
              </a:p>
            </p:txBody>
          </p:sp>
          <p:pic>
            <p:nvPicPr>
              <p:cNvPr id="4100" name="Picture 4" descr="profile image">
                <a:extLst>
                  <a:ext uri="{FF2B5EF4-FFF2-40B4-BE49-F238E27FC236}">
                    <a16:creationId xmlns:a16="http://schemas.microsoft.com/office/drawing/2014/main" id="{C74479B8-CCFC-4F51-81AE-F238DC666CD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38544" y="4645036"/>
                <a:ext cx="1254642" cy="1254642"/>
              </a:xfrm>
              <a:prstGeom prst="ellipse">
                <a:avLst/>
              </a:prstGeom>
              <a:ln w="63500" cap="rnd">
                <a:solidFill>
                  <a:srgbClr val="333333"/>
                </a:solidFill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89" name="Google Shape;89;p1"/>
          <p:cNvSpPr txBox="1"/>
          <p:nvPr/>
        </p:nvSpPr>
        <p:spPr>
          <a:xfrm>
            <a:off x="0" y="2416953"/>
            <a:ext cx="12192000" cy="11740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4500"/>
              <a:buFont typeface="Lexend"/>
              <a:buNone/>
            </a:pPr>
            <a:r>
              <a:rPr lang="tr-TR" sz="8000" i="0" u="none" strike="noStrike" cap="none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Community</a:t>
            </a:r>
            <a:r>
              <a:rPr lang="en-US" sz="8000" i="0" u="none" strike="noStrike" cap="none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</a:t>
            </a:r>
            <a:r>
              <a:rPr lang="tr-TR" sz="8000" i="0" u="none" strike="noStrike" cap="none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News</a:t>
            </a:r>
            <a:endParaRPr sz="8000" i="0" u="none" strike="noStrike" cap="none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39954E-3593-E68C-B575-B2362E0D4C6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0522" y="298637"/>
            <a:ext cx="2262617" cy="6069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B8C48C0-015B-72EF-108B-F7FC0670EBF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1041" y="194542"/>
            <a:ext cx="1192449" cy="119244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4973623901_0_12"/>
          <p:cNvSpPr txBox="1"/>
          <p:nvPr/>
        </p:nvSpPr>
        <p:spPr>
          <a:xfrm>
            <a:off x="394779" y="255141"/>
            <a:ext cx="95487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tr-TR" sz="3400" b="1" i="0" u="none" strike="noStrike" cap="none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Community News</a:t>
            </a:r>
            <a:endParaRPr sz="3400" b="1" i="0" u="none" strike="noStrike" cap="none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6A25558-ECB3-4EC4-9068-982F3C4B65B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1919"/>
          <a:stretch/>
        </p:blipFill>
        <p:spPr>
          <a:xfrm>
            <a:off x="394779" y="870741"/>
            <a:ext cx="9234130" cy="53567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556875E-27E3-4F6D-99B2-8C461B685E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20349" y="4365581"/>
            <a:ext cx="2153721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1842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4973623901_0_12"/>
          <p:cNvSpPr txBox="1"/>
          <p:nvPr/>
        </p:nvSpPr>
        <p:spPr>
          <a:xfrm>
            <a:off x="394779" y="255141"/>
            <a:ext cx="95487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tr-TR" sz="3400" b="1" i="0" u="none" strike="noStrike" cap="none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Community News</a:t>
            </a:r>
            <a:endParaRPr sz="3400" b="1" i="0" u="none" strike="noStrike" cap="none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2DCCF1-AAB8-4404-9490-A453CB75AD9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3230"/>
          <a:stretch>
            <a:fillRect/>
          </a:stretch>
        </p:blipFill>
        <p:spPr>
          <a:xfrm>
            <a:off x="394779" y="1485323"/>
            <a:ext cx="9013381" cy="362515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A223B42-38D1-4DEA-83C9-0C4481D710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08995" y="4361579"/>
            <a:ext cx="2185116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2837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59">
          <a:extLst>
            <a:ext uri="{FF2B5EF4-FFF2-40B4-BE49-F238E27FC236}">
              <a16:creationId xmlns:a16="http://schemas.microsoft.com/office/drawing/2014/main" id="{DE239D72-C924-D9FC-2D7D-1954A2725A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4973623901_0_12">
            <a:extLst>
              <a:ext uri="{FF2B5EF4-FFF2-40B4-BE49-F238E27FC236}">
                <a16:creationId xmlns:a16="http://schemas.microsoft.com/office/drawing/2014/main" id="{9E590DB4-5393-1E07-4971-B5B7CB7AB980}"/>
              </a:ext>
            </a:extLst>
          </p:cNvPr>
          <p:cNvSpPr txBox="1"/>
          <p:nvPr/>
        </p:nvSpPr>
        <p:spPr>
          <a:xfrm>
            <a:off x="394779" y="255141"/>
            <a:ext cx="95487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tr-TR" sz="3400" b="1" i="0" u="none" strike="noStrike" cap="none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Community News</a:t>
            </a:r>
            <a:endParaRPr sz="3400" b="1" i="0" u="none" strike="noStrike" cap="none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02A794-7A8D-F77D-45A2-6318F90E4C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779" y="870741"/>
            <a:ext cx="8610245" cy="5616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7656273-F832-5B07-D020-E6CDD4F2B7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33890" y="4326741"/>
            <a:ext cx="2153514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9710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F9FC45D-E3A9-462A-BEE4-2233BE6153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7841"/>
            <a:ext cx="8328756" cy="624656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60" name="Google Shape;160;g34973623901_0_12"/>
          <p:cNvSpPr txBox="1"/>
          <p:nvPr/>
        </p:nvSpPr>
        <p:spPr>
          <a:xfrm>
            <a:off x="0" y="-4168"/>
            <a:ext cx="12192000" cy="6156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400" b="1" i="0" u="none" strike="noStrike" cap="none" dirty="0" err="1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WeAreDevelopers</a:t>
            </a:r>
            <a:r>
              <a:rPr lang="en-US" sz="3400" b="1" i="0" u="none" strike="noStrike" cap="none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World Congress 2025</a:t>
            </a:r>
            <a:endParaRPr sz="3400" b="1" i="0" u="none" strike="noStrike" cap="none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17A2CA1-AFA2-4C61-86E7-089328442C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7694" y="611432"/>
            <a:ext cx="4694306" cy="352073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4732E4E-6F60-4790-88F3-FEC56468CE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7694" y="3919848"/>
            <a:ext cx="4694306" cy="31368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036502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ADBDF72A-CF8B-4F5D-B959-1231CEEC5F48}"/>
              </a:ext>
            </a:extLst>
          </p:cNvPr>
          <p:cNvSpPr txBox="1"/>
          <p:nvPr/>
        </p:nvSpPr>
        <p:spPr>
          <a:xfrm>
            <a:off x="0" y="6369054"/>
            <a:ext cx="93105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292D33"/>
                </a:solidFill>
                <a:latin typeface="Lexend"/>
                <a:sym typeface="Lexend"/>
              </a:rPr>
              <a:t>https://volosoft.com/blog/wearedevelopers-2025-a-speakers-impressions</a:t>
            </a:r>
          </a:p>
        </p:txBody>
      </p:sp>
      <p:pic>
        <p:nvPicPr>
          <p:cNvPr id="14" name="Picture 2" descr="Cover Image">
            <a:extLst>
              <a:ext uri="{FF2B5EF4-FFF2-40B4-BE49-F238E27FC236}">
                <a16:creationId xmlns:a16="http://schemas.microsoft.com/office/drawing/2014/main" id="{7DEBE35F-EA30-47CB-98CB-7AA2714C52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786" r="1984" b="4786"/>
          <a:stretch/>
        </p:blipFill>
        <p:spPr bwMode="auto">
          <a:xfrm>
            <a:off x="-1" y="-339131"/>
            <a:ext cx="12218967" cy="6513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920F610-9E85-4F9E-B84F-1A08B50613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52286" y="4578386"/>
            <a:ext cx="2128047" cy="2160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F8D99926-2CC8-4BE6-85A4-CF5BC6A44B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2" r="3482"/>
          <a:stretch/>
        </p:blipFill>
        <p:spPr bwMode="auto">
          <a:xfrm>
            <a:off x="0" y="-904973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A207E35-923D-4043-9862-98CF538C6197}"/>
              </a:ext>
            </a:extLst>
          </p:cNvPr>
          <p:cNvSpPr txBox="1"/>
          <p:nvPr/>
        </p:nvSpPr>
        <p:spPr>
          <a:xfrm>
            <a:off x="1572" y="6039521"/>
            <a:ext cx="609442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Until 31</a:t>
            </a:r>
            <a:r>
              <a:rPr lang="en-US" sz="4000" b="1" baseline="300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st</a:t>
            </a:r>
            <a:r>
              <a:rPr lang="en-US" sz="40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July 2025 </a:t>
            </a:r>
            <a:endParaRPr lang="en-US" sz="4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DBDF72A-CF8B-4F5D-B959-1231CEEC5F48}"/>
              </a:ext>
            </a:extLst>
          </p:cNvPr>
          <p:cNvSpPr txBox="1"/>
          <p:nvPr/>
        </p:nvSpPr>
        <p:spPr>
          <a:xfrm>
            <a:off x="5301007" y="6208798"/>
            <a:ext cx="68909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292D33"/>
                </a:solidFill>
                <a:latin typeface="Lexend"/>
                <a:sym typeface="Lexend"/>
              </a:rPr>
              <a:t>✅ New license + Renewal license + Extra developer seats</a:t>
            </a:r>
          </a:p>
        </p:txBody>
      </p:sp>
    </p:spTree>
    <p:extLst>
      <p:ext uri="{BB962C8B-B14F-4D97-AF65-F5344CB8AC3E}">
        <p14:creationId xmlns:p14="http://schemas.microsoft.com/office/powerpoint/2010/main" val="41069892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D32"/>
              </a:buClr>
              <a:buSzPts val="4500"/>
              <a:buFont typeface="Lexend"/>
              <a:buNone/>
            </a:pPr>
            <a:r>
              <a:rPr lang="tr-TR" sz="4500" b="1" i="0" u="none" strike="noStrike" cap="none" dirty="0" err="1">
                <a:solidFill>
                  <a:srgbClr val="292D32"/>
                </a:solidFill>
                <a:latin typeface="Lexend"/>
                <a:ea typeface="Lexend"/>
                <a:cs typeface="Lexend"/>
                <a:sym typeface="Lexend"/>
              </a:rPr>
              <a:t>That's</a:t>
            </a:r>
            <a:r>
              <a:rPr lang="tr-TR" sz="4500" b="1" i="0" u="none" strike="noStrike" cap="none" dirty="0">
                <a:solidFill>
                  <a:srgbClr val="292D32"/>
                </a:solidFill>
                <a:latin typeface="Lexend"/>
                <a:ea typeface="Lexend"/>
                <a:cs typeface="Lexend"/>
                <a:sym typeface="Lexend"/>
              </a:rPr>
              <a:t> all from me</a:t>
            </a:r>
            <a:r>
              <a:rPr lang="en-US" sz="4500" b="1" i="0" u="none" strike="noStrike" cap="none" dirty="0">
                <a:solidFill>
                  <a:srgbClr val="292D32"/>
                </a:solidFill>
                <a:latin typeface="Lexend"/>
                <a:ea typeface="Lexend"/>
                <a:cs typeface="Lexend"/>
                <a:sym typeface="Lexend"/>
              </a:rPr>
              <a:t> 😊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"/>
          <p:cNvSpPr txBox="1"/>
          <p:nvPr/>
        </p:nvSpPr>
        <p:spPr>
          <a:xfrm>
            <a:off x="735968" y="1551583"/>
            <a:ext cx="10720064" cy="37548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Latest ABP Releases</a:t>
            </a:r>
            <a:br>
              <a:rPr lang="en-US" sz="3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</a:br>
            <a:endParaRPr lang="en-US" sz="3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lang="en-US" sz="3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 panose="020B0604020202020204" pitchFamily="34" charset="0"/>
              <a:buChar char="•"/>
            </a:pPr>
            <a:r>
              <a:rPr lang="en-US" sz="3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ABP</a:t>
            </a:r>
            <a:r>
              <a:rPr lang="en-US" sz="3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9.2.3 stable</a:t>
            </a:r>
            <a:br>
              <a:rPr lang="en-US" sz="3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</a:br>
            <a:endParaRPr lang="en-US" sz="3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457200" lvl="0" indent="-457200">
              <a:buSzPts val="3200"/>
              <a:buFont typeface="Arial" panose="020B0604020202020204" pitchFamily="34" charset="0"/>
              <a:buChar char="•"/>
            </a:pPr>
            <a:r>
              <a:rPr lang="tr-TR" sz="3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ABP</a:t>
            </a:r>
            <a:r>
              <a:rPr lang="tr-TR" sz="3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9.3.0-rc.3</a:t>
            </a:r>
            <a:r>
              <a:rPr lang="en-US" sz="3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</a:t>
            </a:r>
            <a:br>
              <a:rPr lang="en-US" sz="3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</a:br>
            <a:r>
              <a:rPr lang="en-US" sz="3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Planned stable version </a:t>
            </a:r>
            <a:r>
              <a:rPr lang="en-US" sz="340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release </a:t>
            </a:r>
            <a:r>
              <a:rPr lang="en-US" sz="3400" b="1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7</a:t>
            </a:r>
            <a:r>
              <a:rPr lang="en-US" sz="3400" b="1" baseline="3000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th</a:t>
            </a:r>
            <a:r>
              <a:rPr lang="en-US" sz="3400" b="1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August </a:t>
            </a:r>
            <a:r>
              <a:rPr lang="en-US" sz="3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2025</a:t>
            </a:r>
            <a:endParaRPr lang="en-US" sz="3400" b="1" i="0" u="none" strike="noStrike" cap="none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4973623901_0_12"/>
          <p:cNvSpPr txBox="1"/>
          <p:nvPr/>
        </p:nvSpPr>
        <p:spPr>
          <a:xfrm>
            <a:off x="394779" y="255141"/>
            <a:ext cx="95487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tr-TR" sz="3400" b="1" i="0" u="none" strike="noStrike" cap="none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Community News</a:t>
            </a:r>
            <a:endParaRPr sz="3400" b="1" i="0" u="none" strike="noStrike" cap="none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E27723-957B-4D6E-9DBF-14E94C668CB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7274" r="17650"/>
          <a:stretch>
            <a:fillRect/>
          </a:stretch>
        </p:blipFill>
        <p:spPr>
          <a:xfrm>
            <a:off x="565571" y="982501"/>
            <a:ext cx="7545720" cy="517277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7599ED6-9D91-46B5-95CD-6B1A011A5D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35399" y="4342679"/>
            <a:ext cx="2153590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9688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4973623901_0_12"/>
          <p:cNvSpPr txBox="1"/>
          <p:nvPr/>
        </p:nvSpPr>
        <p:spPr>
          <a:xfrm>
            <a:off x="394779" y="255141"/>
            <a:ext cx="95487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tr-TR" sz="3400" b="1" i="0" u="none" strike="noStrike" cap="none" dirty="0" err="1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Community</a:t>
            </a:r>
            <a:r>
              <a:rPr lang="tr-TR" sz="3400" b="1" i="0" u="none" strike="noStrike" cap="none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News</a:t>
            </a:r>
            <a:endParaRPr sz="3400" b="1" i="0" u="none" strike="noStrike" cap="none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F9E923C-769F-4FF9-9B12-39E0A1A562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779" y="1138685"/>
            <a:ext cx="10155025" cy="523163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C9B3385-FFF8-4BB1-BD3A-2E28FBD634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69658" y="4341816"/>
            <a:ext cx="2198803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5506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4973623901_0_12"/>
          <p:cNvSpPr txBox="1"/>
          <p:nvPr/>
        </p:nvSpPr>
        <p:spPr>
          <a:xfrm>
            <a:off x="394779" y="255141"/>
            <a:ext cx="95487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tr-TR" sz="3400" b="1" i="0" u="none" strike="noStrike" cap="none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Community News</a:t>
            </a:r>
            <a:endParaRPr sz="3400" b="1" i="0" u="none" strike="noStrike" cap="none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0A8F154-61DC-4560-A776-45943CA018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779" y="772998"/>
            <a:ext cx="9086654" cy="563478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440CFEC-2F9E-4A69-8246-EFA87D6834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49671" y="4247781"/>
            <a:ext cx="2147550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3530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4973623901_0_12"/>
          <p:cNvSpPr txBox="1"/>
          <p:nvPr/>
        </p:nvSpPr>
        <p:spPr>
          <a:xfrm>
            <a:off x="394779" y="255141"/>
            <a:ext cx="95487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tr-TR" sz="3400" b="1" i="0" u="none" strike="noStrike" cap="none" dirty="0" err="1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Community</a:t>
            </a:r>
            <a:r>
              <a:rPr lang="tr-TR" sz="3400" b="1" i="0" u="none" strike="noStrike" cap="none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News</a:t>
            </a:r>
            <a:endParaRPr sz="3400" b="1" i="0" u="none" strike="noStrike" cap="none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971C81-4FED-4D46-9C52-6A7FABD3AD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875" y="994299"/>
            <a:ext cx="8710146" cy="54456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88DE534-1D74-4406-B295-AAA3EE754D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3798" y="4310414"/>
            <a:ext cx="2211429" cy="2160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59">
          <a:extLst>
            <a:ext uri="{FF2B5EF4-FFF2-40B4-BE49-F238E27FC236}">
              <a16:creationId xmlns:a16="http://schemas.microsoft.com/office/drawing/2014/main" id="{5465477E-D240-C7EF-7FBC-84E0CE4C77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4973623901_0_12">
            <a:extLst>
              <a:ext uri="{FF2B5EF4-FFF2-40B4-BE49-F238E27FC236}">
                <a16:creationId xmlns:a16="http://schemas.microsoft.com/office/drawing/2014/main" id="{5455E892-CCFF-465A-62DE-4C9E19F524BE}"/>
              </a:ext>
            </a:extLst>
          </p:cNvPr>
          <p:cNvSpPr txBox="1"/>
          <p:nvPr/>
        </p:nvSpPr>
        <p:spPr>
          <a:xfrm>
            <a:off x="394779" y="255141"/>
            <a:ext cx="95487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tr-TR" sz="3400" b="1" i="0" u="none" strike="noStrike" cap="none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Community News</a:t>
            </a:r>
            <a:endParaRPr sz="3400" b="1" i="0" u="none" strike="noStrike" cap="none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0BBD62-DAF7-511A-2BE7-0B75F9B217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779" y="870741"/>
            <a:ext cx="8975172" cy="5616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BAFC10E-1DAF-AD6F-0E7C-A3E261525D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81303" y="4326741"/>
            <a:ext cx="2115918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2389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59">
          <a:extLst>
            <a:ext uri="{FF2B5EF4-FFF2-40B4-BE49-F238E27FC236}">
              <a16:creationId xmlns:a16="http://schemas.microsoft.com/office/drawing/2014/main" id="{3A62D46E-C015-0B71-2A05-E5C47A5B84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4973623901_0_12">
            <a:extLst>
              <a:ext uri="{FF2B5EF4-FFF2-40B4-BE49-F238E27FC236}">
                <a16:creationId xmlns:a16="http://schemas.microsoft.com/office/drawing/2014/main" id="{2F38EF7D-F3FD-961C-4DFF-98BB50B7773E}"/>
              </a:ext>
            </a:extLst>
          </p:cNvPr>
          <p:cNvSpPr txBox="1"/>
          <p:nvPr/>
        </p:nvSpPr>
        <p:spPr>
          <a:xfrm>
            <a:off x="394779" y="255141"/>
            <a:ext cx="95487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tr-TR" sz="3400" b="1" i="0" u="none" strike="noStrike" cap="none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Community News</a:t>
            </a:r>
            <a:endParaRPr sz="3400" b="1" i="0" u="none" strike="noStrike" cap="none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97DA20-1651-AB81-FEC2-F9A16E0F3D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856" y="975360"/>
            <a:ext cx="9029424" cy="5634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975310-6EC0-82B3-C579-FF0A51E05C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28200" y="4465001"/>
            <a:ext cx="2166448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0921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59">
          <a:extLst>
            <a:ext uri="{FF2B5EF4-FFF2-40B4-BE49-F238E27FC236}">
              <a16:creationId xmlns:a16="http://schemas.microsoft.com/office/drawing/2014/main" id="{BBE02B35-A4A8-554E-3656-2F657F59E9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4973623901_0_12">
            <a:extLst>
              <a:ext uri="{FF2B5EF4-FFF2-40B4-BE49-F238E27FC236}">
                <a16:creationId xmlns:a16="http://schemas.microsoft.com/office/drawing/2014/main" id="{2E9F0681-9B41-1CFC-EB93-9F8F9E12DEEC}"/>
              </a:ext>
            </a:extLst>
          </p:cNvPr>
          <p:cNvSpPr txBox="1"/>
          <p:nvPr/>
        </p:nvSpPr>
        <p:spPr>
          <a:xfrm>
            <a:off x="394779" y="255141"/>
            <a:ext cx="95487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tr-TR" sz="3400" b="1" i="0" u="none" strike="noStrike" cap="none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Community News</a:t>
            </a:r>
            <a:endParaRPr sz="3400" b="1" i="0" u="none" strike="noStrike" cap="none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D95A710-A4B1-190E-9282-08624CE151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755" y="870741"/>
            <a:ext cx="8692857" cy="540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07C5691-626F-B657-4EF7-AA015C5348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3272" y="4110741"/>
            <a:ext cx="2153647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1738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eması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eması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</TotalTime>
  <Words>470</Words>
  <Application>Microsoft Office PowerPoint</Application>
  <PresentationFormat>Widescreen</PresentationFormat>
  <Paragraphs>45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Poppins Medium</vt:lpstr>
      <vt:lpstr>Arial</vt:lpstr>
      <vt:lpstr>Open Sans</vt:lpstr>
      <vt:lpstr>Poppins</vt:lpstr>
      <vt:lpstr>Lexend</vt:lpstr>
      <vt:lpstr>Play</vt:lpstr>
      <vt:lpstr>Office Teması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Volosoft Bilisim</dc:creator>
  <cp:lastModifiedBy>Alper Ebiçoğlu</cp:lastModifiedBy>
  <cp:revision>32</cp:revision>
  <dcterms:created xsi:type="dcterms:W3CDTF">2024-10-07T11:11:00Z</dcterms:created>
  <dcterms:modified xsi:type="dcterms:W3CDTF">2025-07-24T16:53:24Z</dcterms:modified>
</cp:coreProperties>
</file>